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8288000" cy="10287000"/>
  <p:notesSz cx="6858000" cy="9144000"/>
  <p:embeddedFontLst>
    <p:embeddedFont>
      <p:font typeface="にくまる" panose="02000900000000000000"/>
      <p:regular r:id="rId9"/>
      <p:bold r:id="rId10"/>
    </p:embeddedFont>
    <p:embeddedFont>
      <p:font typeface="ぼくたちのゴシック2" panose="02000600000000000000"/>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07D3D9-9CC2-70A0-643A-430402C86D60}" v="7" dt="2026-01-14T01:46:18.1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4589" autoAdjust="0"/>
  </p:normalViewPr>
  <p:slideViewPr>
    <p:cSldViewPr>
      <p:cViewPr varScale="1">
        <p:scale>
          <a:sx n="80" d="100"/>
          <a:sy n="80" d="100"/>
        </p:scale>
        <p:origin x="824"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池田 紘納" userId="S::k1522003@konan-wu.ac.jp::3fd2d039-3868-4320-abb3-a0b819503b92" providerId="AD" clId="Web-{AF07D3D9-9CC2-70A0-643A-430402C86D60}"/>
    <pc:docChg chg="modSld modMainMaster">
      <pc:chgData name="池田 紘納" userId="S::k1522003@konan-wu.ac.jp::3fd2d039-3868-4320-abb3-a0b819503b92" providerId="AD" clId="Web-{AF07D3D9-9CC2-70A0-643A-430402C86D60}" dt="2026-01-14T01:46:18.120" v="6"/>
      <pc:docMkLst>
        <pc:docMk/>
      </pc:docMkLst>
      <pc:sldChg chg="modTransition">
        <pc:chgData name="池田 紘納" userId="S::k1522003@konan-wu.ac.jp::3fd2d039-3868-4320-abb3-a0b819503b92" providerId="AD" clId="Web-{AF07D3D9-9CC2-70A0-643A-430402C86D60}" dt="2026-01-14T01:46:18.120" v="6"/>
        <pc:sldMkLst>
          <pc:docMk/>
          <pc:sldMk cId="0" sldId="256"/>
        </pc:sldMkLst>
      </pc:sldChg>
      <pc:sldChg chg="modTransition">
        <pc:chgData name="池田 紘納" userId="S::k1522003@konan-wu.ac.jp::3fd2d039-3868-4320-abb3-a0b819503b92" providerId="AD" clId="Web-{AF07D3D9-9CC2-70A0-643A-430402C86D60}" dt="2026-01-14T01:46:18.120" v="6"/>
        <pc:sldMkLst>
          <pc:docMk/>
          <pc:sldMk cId="0" sldId="257"/>
        </pc:sldMkLst>
      </pc:sldChg>
      <pc:sldChg chg="modTransition">
        <pc:chgData name="池田 紘納" userId="S::k1522003@konan-wu.ac.jp::3fd2d039-3868-4320-abb3-a0b819503b92" providerId="AD" clId="Web-{AF07D3D9-9CC2-70A0-643A-430402C86D60}" dt="2026-01-14T01:46:18.120" v="6"/>
        <pc:sldMkLst>
          <pc:docMk/>
          <pc:sldMk cId="0" sldId="258"/>
        </pc:sldMkLst>
      </pc:sldChg>
      <pc:sldChg chg="modTransition">
        <pc:chgData name="池田 紘納" userId="S::k1522003@konan-wu.ac.jp::3fd2d039-3868-4320-abb3-a0b819503b92" providerId="AD" clId="Web-{AF07D3D9-9CC2-70A0-643A-430402C86D60}" dt="2026-01-14T01:46:18.120" v="6"/>
        <pc:sldMkLst>
          <pc:docMk/>
          <pc:sldMk cId="0" sldId="259"/>
        </pc:sldMkLst>
      </pc:sldChg>
      <pc:sldChg chg="modTransition">
        <pc:chgData name="池田 紘納" userId="S::k1522003@konan-wu.ac.jp::3fd2d039-3868-4320-abb3-a0b819503b92" providerId="AD" clId="Web-{AF07D3D9-9CC2-70A0-643A-430402C86D60}" dt="2026-01-14T01:46:18.120" v="6"/>
        <pc:sldMkLst>
          <pc:docMk/>
          <pc:sldMk cId="0" sldId="260"/>
        </pc:sldMkLst>
      </pc:sldChg>
      <pc:sldChg chg="modTransition">
        <pc:chgData name="池田 紘納" userId="S::k1522003@konan-wu.ac.jp::3fd2d039-3868-4320-abb3-a0b819503b92" providerId="AD" clId="Web-{AF07D3D9-9CC2-70A0-643A-430402C86D60}" dt="2026-01-14T01:46:18.120" v="6"/>
        <pc:sldMkLst>
          <pc:docMk/>
          <pc:sldMk cId="0" sldId="261"/>
        </pc:sldMkLst>
      </pc:sldChg>
      <pc:sldMasterChg chg="modTransition modSldLayout">
        <pc:chgData name="池田 紘納" userId="S::k1522003@konan-wu.ac.jp::3fd2d039-3868-4320-abb3-a0b819503b92" providerId="AD" clId="Web-{AF07D3D9-9CC2-70A0-643A-430402C86D60}" dt="2026-01-14T01:46:18.120" v="6"/>
        <pc:sldMasterMkLst>
          <pc:docMk/>
          <pc:sldMasterMk cId="0" sldId="2147483648"/>
        </pc:sldMasterMkLst>
        <pc:sldLayoutChg chg="modTransition">
          <pc:chgData name="池田 紘納" userId="S::k1522003@konan-wu.ac.jp::3fd2d039-3868-4320-abb3-a0b819503b92" providerId="AD" clId="Web-{AF07D3D9-9CC2-70A0-643A-430402C86D60}" dt="2026-01-14T01:46:18.120" v="6"/>
          <pc:sldLayoutMkLst>
            <pc:docMk/>
            <pc:sldMasterMk cId="0" sldId="2147483648"/>
            <pc:sldLayoutMk cId="0" sldId="2147483649"/>
          </pc:sldLayoutMkLst>
        </pc:sldLayoutChg>
        <pc:sldLayoutChg chg="modTransition">
          <pc:chgData name="池田 紘納" userId="S::k1522003@konan-wu.ac.jp::3fd2d039-3868-4320-abb3-a0b819503b92" providerId="AD" clId="Web-{AF07D3D9-9CC2-70A0-643A-430402C86D60}" dt="2026-01-14T01:46:18.120" v="6"/>
          <pc:sldLayoutMkLst>
            <pc:docMk/>
            <pc:sldMasterMk cId="0" sldId="2147483648"/>
            <pc:sldLayoutMk cId="0" sldId="2147483650"/>
          </pc:sldLayoutMkLst>
        </pc:sldLayoutChg>
        <pc:sldLayoutChg chg="modTransition">
          <pc:chgData name="池田 紘納" userId="S::k1522003@konan-wu.ac.jp::3fd2d039-3868-4320-abb3-a0b819503b92" providerId="AD" clId="Web-{AF07D3D9-9CC2-70A0-643A-430402C86D60}" dt="2026-01-14T01:46:18.120" v="6"/>
          <pc:sldLayoutMkLst>
            <pc:docMk/>
            <pc:sldMasterMk cId="0" sldId="2147483648"/>
            <pc:sldLayoutMk cId="0" sldId="2147483651"/>
          </pc:sldLayoutMkLst>
        </pc:sldLayoutChg>
        <pc:sldLayoutChg chg="modTransition">
          <pc:chgData name="池田 紘納" userId="S::k1522003@konan-wu.ac.jp::3fd2d039-3868-4320-abb3-a0b819503b92" providerId="AD" clId="Web-{AF07D3D9-9CC2-70A0-643A-430402C86D60}" dt="2026-01-14T01:46:18.120" v="6"/>
          <pc:sldLayoutMkLst>
            <pc:docMk/>
            <pc:sldMasterMk cId="0" sldId="2147483648"/>
            <pc:sldLayoutMk cId="0" sldId="2147483652"/>
          </pc:sldLayoutMkLst>
        </pc:sldLayoutChg>
        <pc:sldLayoutChg chg="modTransition">
          <pc:chgData name="池田 紘納" userId="S::k1522003@konan-wu.ac.jp::3fd2d039-3868-4320-abb3-a0b819503b92" providerId="AD" clId="Web-{AF07D3D9-9CC2-70A0-643A-430402C86D60}" dt="2026-01-14T01:46:18.120" v="6"/>
          <pc:sldLayoutMkLst>
            <pc:docMk/>
            <pc:sldMasterMk cId="0" sldId="2147483648"/>
            <pc:sldLayoutMk cId="0" sldId="2147483653"/>
          </pc:sldLayoutMkLst>
        </pc:sldLayoutChg>
        <pc:sldLayoutChg chg="modTransition">
          <pc:chgData name="池田 紘納" userId="S::k1522003@konan-wu.ac.jp::3fd2d039-3868-4320-abb3-a0b819503b92" providerId="AD" clId="Web-{AF07D3D9-9CC2-70A0-643A-430402C86D60}" dt="2026-01-14T01:46:18.120" v="6"/>
          <pc:sldLayoutMkLst>
            <pc:docMk/>
            <pc:sldMasterMk cId="0" sldId="2147483648"/>
            <pc:sldLayoutMk cId="0" sldId="2147483654"/>
          </pc:sldLayoutMkLst>
        </pc:sldLayoutChg>
        <pc:sldLayoutChg chg="modTransition">
          <pc:chgData name="池田 紘納" userId="S::k1522003@konan-wu.ac.jp::3fd2d039-3868-4320-abb3-a0b819503b92" providerId="AD" clId="Web-{AF07D3D9-9CC2-70A0-643A-430402C86D60}" dt="2026-01-14T01:46:18.120" v="6"/>
          <pc:sldLayoutMkLst>
            <pc:docMk/>
            <pc:sldMasterMk cId="0" sldId="2147483648"/>
            <pc:sldLayoutMk cId="0" sldId="2147483655"/>
          </pc:sldLayoutMkLst>
        </pc:sldLayoutChg>
        <pc:sldLayoutChg chg="modTransition">
          <pc:chgData name="池田 紘納" userId="S::k1522003@konan-wu.ac.jp::3fd2d039-3868-4320-abb3-a0b819503b92" providerId="AD" clId="Web-{AF07D3D9-9CC2-70A0-643A-430402C86D60}" dt="2026-01-14T01:46:18.120" v="6"/>
          <pc:sldLayoutMkLst>
            <pc:docMk/>
            <pc:sldMasterMk cId="0" sldId="2147483648"/>
            <pc:sldLayoutMk cId="0" sldId="2147483656"/>
          </pc:sldLayoutMkLst>
        </pc:sldLayoutChg>
        <pc:sldLayoutChg chg="modTransition">
          <pc:chgData name="池田 紘納" userId="S::k1522003@konan-wu.ac.jp::3fd2d039-3868-4320-abb3-a0b819503b92" providerId="AD" clId="Web-{AF07D3D9-9CC2-70A0-643A-430402C86D60}" dt="2026-01-14T01:46:18.120" v="6"/>
          <pc:sldLayoutMkLst>
            <pc:docMk/>
            <pc:sldMasterMk cId="0" sldId="2147483648"/>
            <pc:sldLayoutMk cId="0" sldId="2147483657"/>
          </pc:sldLayoutMkLst>
        </pc:sldLayoutChg>
        <pc:sldLayoutChg chg="modTransition">
          <pc:chgData name="池田 紘納" userId="S::k1522003@konan-wu.ac.jp::3fd2d039-3868-4320-abb3-a0b819503b92" providerId="AD" clId="Web-{AF07D3D9-9CC2-70A0-643A-430402C86D60}" dt="2026-01-14T01:46:18.120" v="6"/>
          <pc:sldLayoutMkLst>
            <pc:docMk/>
            <pc:sldMasterMk cId="0" sldId="2147483648"/>
            <pc:sldLayoutMk cId="0" sldId="2147483658"/>
          </pc:sldLayoutMkLst>
        </pc:sldLayoutChg>
        <pc:sldLayoutChg chg="modTransition">
          <pc:chgData name="池田 紘納" userId="S::k1522003@konan-wu.ac.jp::3fd2d039-3868-4320-abb3-a0b819503b92" providerId="AD" clId="Web-{AF07D3D9-9CC2-70A0-643A-430402C86D60}" dt="2026-01-14T01:46:18.120" v="6"/>
          <pc:sldLayoutMkLst>
            <pc:docMk/>
            <pc:sldMasterMk cId="0" sldId="2147483648"/>
            <pc:sldLayoutMk cId="0"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16.01.2026</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この作品は、大学構内に設置されているペットボトル専用ゴミ箱の投入口を対象としています。</a:t>
            </a:r>
          </a:p>
          <a:p>
            <a:r>
              <a:rPr lang="en-US"/>
              <a:t>利用者は、大学を日常的に利用する学生や教職員です。</a:t>
            </a:r>
          </a:p>
          <a:p>
            <a:endParaRPr lang="en-US"/>
          </a:p>
          <a:p>
            <a:r>
              <a:rPr lang="en-US"/>
              <a:t>作品は、ゴミ箱の丸い投入口にはめ込む形で設置します。</a:t>
            </a:r>
          </a:p>
          <a:p>
            <a:r>
              <a:rPr lang="en-US"/>
              <a:t>ペットボトルを捨てると、ハムスターの顔の目が回転し、表情が変化する仕組みになっています。</a:t>
            </a:r>
          </a:p>
          <a:p>
            <a:r>
              <a:rPr lang="en-US"/>
              <a:t>捨てるという一瞬の行為に対して、ゴミ箱が反応を返す体験をつくりました。</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この作品は、大学構内に設置されているペットボトル専用ゴミ箱の投入口を対象としています。</a:t>
            </a:r>
          </a:p>
          <a:p>
            <a:r>
              <a:rPr lang="en-US"/>
              <a:t>利用者は、大学を日常的に利用する学生や教職員です。</a:t>
            </a:r>
          </a:p>
          <a:p>
            <a:endParaRPr lang="en-US"/>
          </a:p>
          <a:p>
            <a:r>
              <a:rPr lang="en-US"/>
              <a:t>作品は、ゴミ箱の丸い投入口にはめ込む形で設置します。</a:t>
            </a:r>
          </a:p>
          <a:p>
            <a:r>
              <a:rPr lang="en-US"/>
              <a:t>ペットボトルを捨てると、ハムスターの顔の目が回転し、表情が変化する仕組みになっています。</a:t>
            </a:r>
          </a:p>
          <a:p>
            <a:r>
              <a:rPr lang="en-US"/>
              <a:t>捨てるという一瞬の行為に対して、ゴミ箱が反応を返す体験をつくりました。</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制作理由としては、大学内のゴミ箱見た目が無機質だと感じたことがあり、何か活用できないかと考えました。</a:t>
            </a:r>
          </a:p>
          <a:p>
            <a:r>
              <a:rPr lang="en-US"/>
              <a:t>今回は少し特徴的な形をしているペットボトル専用のごみ箱に注目して、ゴミ箱の機能自体は変えずに、見た目に明るさや親しみを加えることや「捨てる」という一瞬の日常行為に少し彩りを持たすことで、その周りの環境をやわらかくできるのではないかと考え、制作しました。</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デザインの意図として、ハムスターというモチーフを用いています。</a:t>
            </a:r>
          </a:p>
          <a:p>
            <a:r>
              <a:rPr lang="en-US"/>
              <a:t>これは個人的にペットとして飼っていた経験からもあるのですが、加えて、ペットボトルを「入れる」という動作とハムスターの「もぐもぐと頬袋にためる」イメージが、自然に重なる点も理由です。</a:t>
            </a:r>
          </a:p>
          <a:p>
            <a:r>
              <a:rPr lang="en-US"/>
              <a:t>可愛らしさがあり、多くの人に受け入れられやすいモチーフだと考えました。</a:t>
            </a:r>
          </a:p>
          <a:p>
            <a:r>
              <a:rPr lang="en-US"/>
              <a:t>また、大げさなものではなく、気づいた人だけがクスっと少し楽しくなる、そのような反応を意識しました。</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工夫した点として、ペットボトルは空だと非常に軽いため、重さに頼らず、人の動作そのものを動力にする必要がありました。</a:t>
            </a:r>
          </a:p>
          <a:p>
            <a:r>
              <a:rPr lang="en-US"/>
              <a:t>そこで、ゴミ箱内部の構造には一切干渉せず、投入口の縁に触れる力だけで目が回転する構造にしています。</a:t>
            </a:r>
          </a:p>
          <a:p>
            <a:r>
              <a:rPr lang="en-US"/>
              <a:t>また、ペットボトルが引っかからないよう、動く範囲も最小限に抑えました。</a:t>
            </a:r>
          </a:p>
          <a:p>
            <a:r>
              <a:rPr lang="en-US"/>
              <a:t>さらに、本体はサイズが大きいため、内部をできる限りくり抜き、歯が回転するための空間を確保すると同時に、全体の軽量化を意識しました。</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実際に使用してみて、</a:t>
            </a:r>
          </a:p>
          <a:p>
            <a:r>
              <a:rPr lang="en-US"/>
              <a:t>シンプルで無機質だったゴミ箱が、ハムスターの顔が付くことで空間全体の印象が明るくなったと感じました。</a:t>
            </a:r>
          </a:p>
          <a:p>
            <a:r>
              <a:rPr lang="en-US"/>
              <a:t>一方で、見栄えを気にして歯の数を最小限にしたのですが、ペットボトルをゆっくり入れると、目の回転量が小さく、表情変化が分かりにくく歯の止まり場所が悪くなるということがありました。</a:t>
            </a:r>
          </a:p>
          <a:p>
            <a:r>
              <a:rPr lang="en-US"/>
              <a:t>そのため改善点としては、回転用の歯の数を増やし、どの角度で止まっていても次のペットボトルが必ず歯に触れる構造にすることで、より安定すると考えています。</a:t>
            </a:r>
          </a:p>
          <a:p>
            <a:endParaRPr lang="en-US"/>
          </a:p>
          <a:p>
            <a:r>
              <a:rPr lang="en-US"/>
              <a:t>この作品では、</a:t>
            </a:r>
          </a:p>
          <a:p>
            <a:r>
              <a:rPr lang="en-US"/>
              <a:t>新しい機能を追加するわけではなく、日常的な行為に少し意味と反応を加えることができたかなと思います。</a:t>
            </a:r>
          </a:p>
          <a:p>
            <a:r>
              <a:rPr lang="en-US"/>
              <a:t>以上で発表を終わります。</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1/16/26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1/16/26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1/16/26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1/16/26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1/16/26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1/16/26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1/16/26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1.jpeg"/><Relationship Id="rId7" Type="http://schemas.openxmlformats.org/officeDocument/2006/relationships/image" Target="../media/image9.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1.jpeg"/><Relationship Id="rId7" Type="http://schemas.openxmlformats.org/officeDocument/2006/relationships/image" Target="../media/image7.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9.sv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1.jpeg"/><Relationship Id="rId7" Type="http://schemas.openxmlformats.org/officeDocument/2006/relationships/image" Target="../media/image7.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jpeg"/><Relationship Id="rId7" Type="http://schemas.openxmlformats.org/officeDocument/2006/relationships/image" Target="../media/image7.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9.sv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jpe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7.sv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ja-JP" altLang="en-US"/>
          </a:p>
        </p:txBody>
      </p:sp>
      <p:sp>
        <p:nvSpPr>
          <p:cNvPr id="3" name="Freeform 3"/>
          <p:cNvSpPr/>
          <p:nvPr/>
        </p:nvSpPr>
        <p:spPr>
          <a:xfrm>
            <a:off x="2873883" y="1603908"/>
            <a:ext cx="12335191" cy="7079184"/>
          </a:xfrm>
          <a:custGeom>
            <a:avLst/>
            <a:gdLst/>
            <a:ahLst/>
            <a:cxnLst/>
            <a:rect l="l" t="t" r="r" b="b"/>
            <a:pathLst>
              <a:path w="12335191" h="7079184">
                <a:moveTo>
                  <a:pt x="0" y="0"/>
                </a:moveTo>
                <a:lnTo>
                  <a:pt x="12335192" y="0"/>
                </a:lnTo>
                <a:lnTo>
                  <a:pt x="12335192" y="7079184"/>
                </a:lnTo>
                <a:lnTo>
                  <a:pt x="0" y="70791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sp>
        <p:nvSpPr>
          <p:cNvPr id="4" name="Freeform 4"/>
          <p:cNvSpPr/>
          <p:nvPr/>
        </p:nvSpPr>
        <p:spPr>
          <a:xfrm>
            <a:off x="12932274" y="5651377"/>
            <a:ext cx="4553602" cy="4114800"/>
          </a:xfrm>
          <a:custGeom>
            <a:avLst/>
            <a:gdLst/>
            <a:ahLst/>
            <a:cxnLst/>
            <a:rect l="l" t="t" r="r" b="b"/>
            <a:pathLst>
              <a:path w="4553602" h="4114800">
                <a:moveTo>
                  <a:pt x="0" y="0"/>
                </a:moveTo>
                <a:lnTo>
                  <a:pt x="4553602" y="0"/>
                </a:lnTo>
                <a:lnTo>
                  <a:pt x="455360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sp>
        <p:nvSpPr>
          <p:cNvPr id="5" name="TextBox 5"/>
          <p:cNvSpPr txBox="1"/>
          <p:nvPr/>
        </p:nvSpPr>
        <p:spPr>
          <a:xfrm>
            <a:off x="4284316" y="5243118"/>
            <a:ext cx="9514325" cy="1130842"/>
          </a:xfrm>
          <a:prstGeom prst="rect">
            <a:avLst/>
          </a:prstGeom>
        </p:spPr>
        <p:txBody>
          <a:bodyPr lIns="0" tIns="0" rIns="0" bIns="0" rtlCol="0" anchor="t">
            <a:spAutoFit/>
          </a:bodyPr>
          <a:lstStyle/>
          <a:p>
            <a:pPr algn="ctr">
              <a:lnSpc>
                <a:spcPts val="8001"/>
              </a:lnSpc>
            </a:pPr>
            <a:r>
              <a:rPr lang="en-US" sz="9525">
                <a:solidFill>
                  <a:srgbClr val="284F68"/>
                </a:solidFill>
                <a:latin typeface="にくまる"/>
                <a:ea typeface="にくまる"/>
                <a:cs typeface="にくまる"/>
                <a:sym typeface="にくまる"/>
              </a:rPr>
              <a:t>ポイもぐ！</a:t>
            </a:r>
          </a:p>
        </p:txBody>
      </p:sp>
      <p:sp>
        <p:nvSpPr>
          <p:cNvPr id="6" name="TextBox 6"/>
          <p:cNvSpPr txBox="1"/>
          <p:nvPr/>
        </p:nvSpPr>
        <p:spPr>
          <a:xfrm>
            <a:off x="6934411" y="6845616"/>
            <a:ext cx="4214136" cy="503151"/>
          </a:xfrm>
          <a:prstGeom prst="rect">
            <a:avLst/>
          </a:prstGeom>
        </p:spPr>
        <p:txBody>
          <a:bodyPr lIns="0" tIns="0" rIns="0" bIns="0" rtlCol="0" anchor="t">
            <a:spAutoFit/>
          </a:bodyPr>
          <a:lstStyle/>
          <a:p>
            <a:pPr algn="ctr">
              <a:lnSpc>
                <a:spcPts val="4652"/>
              </a:lnSpc>
              <a:spcBef>
                <a:spcPct val="0"/>
              </a:spcBef>
            </a:pPr>
            <a:endParaRPr lang="en-US" sz="3322" dirty="0">
              <a:solidFill>
                <a:srgbClr val="284F68"/>
              </a:solidFill>
              <a:latin typeface="ぼくたちのゴシック2"/>
              <a:ea typeface="ぼくたちのゴシック2"/>
              <a:cs typeface="ぼくたちのゴシック2"/>
              <a:sym typeface="ぼくたちのゴシック2"/>
            </a:endParaRPr>
          </a:p>
        </p:txBody>
      </p:sp>
      <p:sp>
        <p:nvSpPr>
          <p:cNvPr id="7" name="TextBox 7"/>
          <p:cNvSpPr txBox="1"/>
          <p:nvPr/>
        </p:nvSpPr>
        <p:spPr>
          <a:xfrm>
            <a:off x="3670190" y="3388186"/>
            <a:ext cx="10947620" cy="852858"/>
          </a:xfrm>
          <a:prstGeom prst="rect">
            <a:avLst/>
          </a:prstGeom>
        </p:spPr>
        <p:txBody>
          <a:bodyPr lIns="0" tIns="0" rIns="0" bIns="0" rtlCol="0" anchor="t">
            <a:spAutoFit/>
          </a:bodyPr>
          <a:lstStyle/>
          <a:p>
            <a:pPr algn="ctr">
              <a:lnSpc>
                <a:spcPts val="5492"/>
              </a:lnSpc>
              <a:spcBef>
                <a:spcPct val="0"/>
              </a:spcBef>
            </a:pPr>
            <a:r>
              <a:rPr lang="en-US" sz="3922">
                <a:solidFill>
                  <a:srgbClr val="284F68"/>
                </a:solidFill>
                <a:latin typeface="ぼくたちのゴシック2"/>
                <a:ea typeface="ぼくたちのゴシック2"/>
                <a:cs typeface="ぼくたちのゴシック2"/>
                <a:sym typeface="ぼくたちのゴシック2"/>
              </a:rPr>
              <a:t>デジタルファブリケーション最終課題</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ja-JP" altLang="en-US"/>
          </a:p>
        </p:txBody>
      </p:sp>
      <p:sp>
        <p:nvSpPr>
          <p:cNvPr id="3" name="Freeform 3"/>
          <p:cNvSpPr/>
          <p:nvPr/>
        </p:nvSpPr>
        <p:spPr>
          <a:xfrm>
            <a:off x="8361304" y="2170147"/>
            <a:ext cx="8897996" cy="3451460"/>
          </a:xfrm>
          <a:custGeom>
            <a:avLst/>
            <a:gdLst/>
            <a:ahLst/>
            <a:cxnLst/>
            <a:rect l="l" t="t" r="r" b="b"/>
            <a:pathLst>
              <a:path w="8897996" h="3451460">
                <a:moveTo>
                  <a:pt x="0" y="0"/>
                </a:moveTo>
                <a:lnTo>
                  <a:pt x="8897996" y="0"/>
                </a:lnTo>
                <a:lnTo>
                  <a:pt x="8897996" y="3451461"/>
                </a:lnTo>
                <a:lnTo>
                  <a:pt x="0" y="34514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sp>
        <p:nvSpPr>
          <p:cNvPr id="4" name="Freeform 4"/>
          <p:cNvSpPr/>
          <p:nvPr/>
        </p:nvSpPr>
        <p:spPr>
          <a:xfrm>
            <a:off x="8361304" y="5516164"/>
            <a:ext cx="8897996" cy="3451460"/>
          </a:xfrm>
          <a:custGeom>
            <a:avLst/>
            <a:gdLst/>
            <a:ahLst/>
            <a:cxnLst/>
            <a:rect l="l" t="t" r="r" b="b"/>
            <a:pathLst>
              <a:path w="8897996" h="3451460">
                <a:moveTo>
                  <a:pt x="0" y="0"/>
                </a:moveTo>
                <a:lnTo>
                  <a:pt x="8897996" y="0"/>
                </a:lnTo>
                <a:lnTo>
                  <a:pt x="8897996" y="3451461"/>
                </a:lnTo>
                <a:lnTo>
                  <a:pt x="0" y="34514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sp>
        <p:nvSpPr>
          <p:cNvPr id="5" name="Freeform 5"/>
          <p:cNvSpPr/>
          <p:nvPr/>
        </p:nvSpPr>
        <p:spPr>
          <a:xfrm>
            <a:off x="17048309" y="9526214"/>
            <a:ext cx="830724" cy="475778"/>
          </a:xfrm>
          <a:custGeom>
            <a:avLst/>
            <a:gdLst/>
            <a:ahLst/>
            <a:cxnLst/>
            <a:rect l="l" t="t" r="r" b="b"/>
            <a:pathLst>
              <a:path w="830724" h="475778">
                <a:moveTo>
                  <a:pt x="0" y="0"/>
                </a:moveTo>
                <a:lnTo>
                  <a:pt x="830724" y="0"/>
                </a:lnTo>
                <a:lnTo>
                  <a:pt x="830724" y="475779"/>
                </a:lnTo>
                <a:lnTo>
                  <a:pt x="0" y="4757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sp>
        <p:nvSpPr>
          <p:cNvPr id="6" name="Freeform 6"/>
          <p:cNvSpPr/>
          <p:nvPr/>
        </p:nvSpPr>
        <p:spPr>
          <a:xfrm>
            <a:off x="1028700" y="3124166"/>
            <a:ext cx="6880984" cy="5843459"/>
          </a:xfrm>
          <a:custGeom>
            <a:avLst/>
            <a:gdLst/>
            <a:ahLst/>
            <a:cxnLst/>
            <a:rect l="l" t="t" r="r" b="b"/>
            <a:pathLst>
              <a:path w="6880984" h="5843459">
                <a:moveTo>
                  <a:pt x="0" y="0"/>
                </a:moveTo>
                <a:lnTo>
                  <a:pt x="6880984" y="0"/>
                </a:lnTo>
                <a:lnTo>
                  <a:pt x="6880984" y="5843459"/>
                </a:lnTo>
                <a:lnTo>
                  <a:pt x="0" y="5843459"/>
                </a:lnTo>
                <a:lnTo>
                  <a:pt x="0" y="0"/>
                </a:lnTo>
                <a:close/>
              </a:path>
            </a:pathLst>
          </a:custGeom>
          <a:blipFill>
            <a:blip r:embed="rId8"/>
            <a:stretch>
              <a:fillRect l="-2983" t="-32823" r="-3584" b="-34494"/>
            </a:stretch>
          </a:blipFill>
          <a:ln w="180975" cap="sq">
            <a:solidFill>
              <a:srgbClr val="F2F8FC"/>
            </a:solidFill>
            <a:prstDash val="solid"/>
            <a:miter/>
          </a:ln>
        </p:spPr>
        <p:txBody>
          <a:bodyPr/>
          <a:lstStyle/>
          <a:p>
            <a:endParaRPr lang="ja-JP" altLang="en-US"/>
          </a:p>
        </p:txBody>
      </p:sp>
      <p:sp>
        <p:nvSpPr>
          <p:cNvPr id="7" name="TextBox 7"/>
          <p:cNvSpPr txBox="1"/>
          <p:nvPr/>
        </p:nvSpPr>
        <p:spPr>
          <a:xfrm>
            <a:off x="1395367" y="1470269"/>
            <a:ext cx="4192482" cy="699879"/>
          </a:xfrm>
          <a:prstGeom prst="rect">
            <a:avLst/>
          </a:prstGeom>
        </p:spPr>
        <p:txBody>
          <a:bodyPr lIns="0" tIns="0" rIns="0" bIns="0" rtlCol="0" anchor="t">
            <a:spAutoFit/>
          </a:bodyPr>
          <a:lstStyle/>
          <a:p>
            <a:pPr algn="l">
              <a:lnSpc>
                <a:spcPts val="4983"/>
              </a:lnSpc>
            </a:pPr>
            <a:r>
              <a:rPr lang="en-US" sz="5932">
                <a:solidFill>
                  <a:srgbClr val="FFFFFF"/>
                </a:solidFill>
                <a:latin typeface="にくまる"/>
                <a:ea typeface="にくまる"/>
                <a:cs typeface="にくまる"/>
                <a:sym typeface="にくまる"/>
              </a:rPr>
              <a:t>ポイもぐ</a:t>
            </a:r>
          </a:p>
        </p:txBody>
      </p:sp>
      <p:sp>
        <p:nvSpPr>
          <p:cNvPr id="8" name="TextBox 8"/>
          <p:cNvSpPr txBox="1"/>
          <p:nvPr/>
        </p:nvSpPr>
        <p:spPr>
          <a:xfrm>
            <a:off x="9172584" y="3124356"/>
            <a:ext cx="7275437" cy="542870"/>
          </a:xfrm>
          <a:prstGeom prst="rect">
            <a:avLst/>
          </a:prstGeom>
        </p:spPr>
        <p:txBody>
          <a:bodyPr lIns="0" tIns="0" rIns="0" bIns="0" rtlCol="0" anchor="t">
            <a:spAutoFit/>
          </a:bodyPr>
          <a:lstStyle/>
          <a:p>
            <a:pPr algn="l">
              <a:lnSpc>
                <a:spcPts val="2798"/>
              </a:lnSpc>
            </a:pPr>
            <a:r>
              <a:rPr lang="en-US" sz="3332">
                <a:solidFill>
                  <a:srgbClr val="284F68"/>
                </a:solidFill>
                <a:latin typeface="ぼくたちのゴシック2"/>
                <a:ea typeface="ぼくたちのゴシック2"/>
                <a:cs typeface="ぼくたちのゴシック2"/>
                <a:sym typeface="ぼくたちのゴシック2"/>
              </a:rPr>
              <a:t>対象：大学を利用する学生や教職員</a:t>
            </a:r>
          </a:p>
        </p:txBody>
      </p:sp>
      <p:sp>
        <p:nvSpPr>
          <p:cNvPr id="9" name="TextBox 9"/>
          <p:cNvSpPr txBox="1"/>
          <p:nvPr/>
        </p:nvSpPr>
        <p:spPr>
          <a:xfrm>
            <a:off x="9172584" y="3857778"/>
            <a:ext cx="7275437" cy="542870"/>
          </a:xfrm>
          <a:prstGeom prst="rect">
            <a:avLst/>
          </a:prstGeom>
        </p:spPr>
        <p:txBody>
          <a:bodyPr lIns="0" tIns="0" rIns="0" bIns="0" rtlCol="0" anchor="t">
            <a:spAutoFit/>
          </a:bodyPr>
          <a:lstStyle/>
          <a:p>
            <a:pPr algn="l">
              <a:lnSpc>
                <a:spcPts val="2798"/>
              </a:lnSpc>
            </a:pPr>
            <a:r>
              <a:rPr lang="en-US" sz="3332">
                <a:solidFill>
                  <a:srgbClr val="284F68"/>
                </a:solidFill>
                <a:latin typeface="ぼくたちのゴシック2"/>
                <a:ea typeface="ぼくたちのゴシック2"/>
                <a:cs typeface="ぼくたちのゴシック2"/>
                <a:sym typeface="ぼくたちのゴシック2"/>
              </a:rPr>
              <a:t>場所：ペットボトル専用ゴミ箱</a:t>
            </a:r>
          </a:p>
        </p:txBody>
      </p:sp>
      <p:sp>
        <p:nvSpPr>
          <p:cNvPr id="10" name="TextBox 10"/>
          <p:cNvSpPr txBox="1"/>
          <p:nvPr/>
        </p:nvSpPr>
        <p:spPr>
          <a:xfrm>
            <a:off x="9172584" y="6381440"/>
            <a:ext cx="7275437" cy="1444685"/>
          </a:xfrm>
          <a:prstGeom prst="rect">
            <a:avLst/>
          </a:prstGeom>
        </p:spPr>
        <p:txBody>
          <a:bodyPr lIns="0" tIns="0" rIns="0" bIns="0" rtlCol="0" anchor="t">
            <a:spAutoFit/>
          </a:bodyPr>
          <a:lstStyle/>
          <a:p>
            <a:pPr algn="l">
              <a:lnSpc>
                <a:spcPts val="5298"/>
              </a:lnSpc>
            </a:pPr>
            <a:r>
              <a:rPr lang="en-US" sz="3332">
                <a:solidFill>
                  <a:srgbClr val="284F68"/>
                </a:solidFill>
                <a:latin typeface="ぼくたちのゴシック2"/>
                <a:ea typeface="ぼくたちのゴシック2"/>
                <a:cs typeface="ぼくたちのゴシック2"/>
                <a:sym typeface="ぼくたちのゴシック2"/>
              </a:rPr>
              <a:t>ペットボトルを捨てるとハムスターの顔の目が回転して表情が変化する</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ja-JP" altLang="en-US"/>
          </a:p>
        </p:txBody>
      </p:sp>
      <p:sp>
        <p:nvSpPr>
          <p:cNvPr id="3" name="Freeform 3"/>
          <p:cNvSpPr/>
          <p:nvPr/>
        </p:nvSpPr>
        <p:spPr>
          <a:xfrm>
            <a:off x="17048309" y="9526214"/>
            <a:ext cx="830724" cy="475778"/>
          </a:xfrm>
          <a:custGeom>
            <a:avLst/>
            <a:gdLst/>
            <a:ahLst/>
            <a:cxnLst/>
            <a:rect l="l" t="t" r="r" b="b"/>
            <a:pathLst>
              <a:path w="830724" h="475778">
                <a:moveTo>
                  <a:pt x="0" y="0"/>
                </a:moveTo>
                <a:lnTo>
                  <a:pt x="830724" y="0"/>
                </a:lnTo>
                <a:lnTo>
                  <a:pt x="830724" y="475779"/>
                </a:lnTo>
                <a:lnTo>
                  <a:pt x="0" y="4757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grpSp>
        <p:nvGrpSpPr>
          <p:cNvPr id="4" name="Group 4"/>
          <p:cNvGrpSpPr/>
          <p:nvPr/>
        </p:nvGrpSpPr>
        <p:grpSpPr>
          <a:xfrm>
            <a:off x="9456696" y="2170147"/>
            <a:ext cx="7109330" cy="6616850"/>
            <a:chOff x="0" y="0"/>
            <a:chExt cx="9479107" cy="8822467"/>
          </a:xfrm>
        </p:grpSpPr>
        <p:sp>
          <p:nvSpPr>
            <p:cNvPr id="5" name="Freeform 5"/>
            <p:cNvSpPr/>
            <p:nvPr/>
          </p:nvSpPr>
          <p:spPr>
            <a:xfrm>
              <a:off x="0" y="0"/>
              <a:ext cx="9479107" cy="3676869"/>
            </a:xfrm>
            <a:custGeom>
              <a:avLst/>
              <a:gdLst/>
              <a:ahLst/>
              <a:cxnLst/>
              <a:rect l="l" t="t" r="r" b="b"/>
              <a:pathLst>
                <a:path w="9479107" h="3676869">
                  <a:moveTo>
                    <a:pt x="0" y="0"/>
                  </a:moveTo>
                  <a:lnTo>
                    <a:pt x="9479107" y="0"/>
                  </a:lnTo>
                  <a:lnTo>
                    <a:pt x="9479107" y="3676869"/>
                  </a:lnTo>
                  <a:lnTo>
                    <a:pt x="0" y="36768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sp>
          <p:nvSpPr>
            <p:cNvPr id="6" name="Freeform 6"/>
            <p:cNvSpPr/>
            <p:nvPr/>
          </p:nvSpPr>
          <p:spPr>
            <a:xfrm>
              <a:off x="0" y="1057114"/>
              <a:ext cx="9479107" cy="3676869"/>
            </a:xfrm>
            <a:custGeom>
              <a:avLst/>
              <a:gdLst/>
              <a:ahLst/>
              <a:cxnLst/>
              <a:rect l="l" t="t" r="r" b="b"/>
              <a:pathLst>
                <a:path w="9479107" h="3676869">
                  <a:moveTo>
                    <a:pt x="0" y="0"/>
                  </a:moveTo>
                  <a:lnTo>
                    <a:pt x="9479107" y="0"/>
                  </a:lnTo>
                  <a:lnTo>
                    <a:pt x="9479107" y="3676869"/>
                  </a:lnTo>
                  <a:lnTo>
                    <a:pt x="0" y="36768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sp>
          <p:nvSpPr>
            <p:cNvPr id="7" name="Freeform 7"/>
            <p:cNvSpPr/>
            <p:nvPr/>
          </p:nvSpPr>
          <p:spPr>
            <a:xfrm>
              <a:off x="0" y="2619699"/>
              <a:ext cx="9479107" cy="3676869"/>
            </a:xfrm>
            <a:custGeom>
              <a:avLst/>
              <a:gdLst/>
              <a:ahLst/>
              <a:cxnLst/>
              <a:rect l="l" t="t" r="r" b="b"/>
              <a:pathLst>
                <a:path w="9479107" h="3676869">
                  <a:moveTo>
                    <a:pt x="0" y="0"/>
                  </a:moveTo>
                  <a:lnTo>
                    <a:pt x="9479107" y="0"/>
                  </a:lnTo>
                  <a:lnTo>
                    <a:pt x="9479107" y="3676869"/>
                  </a:lnTo>
                  <a:lnTo>
                    <a:pt x="0" y="36768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sp>
          <p:nvSpPr>
            <p:cNvPr id="8" name="Freeform 8"/>
            <p:cNvSpPr/>
            <p:nvPr/>
          </p:nvSpPr>
          <p:spPr>
            <a:xfrm>
              <a:off x="0" y="2525899"/>
              <a:ext cx="9479107" cy="3676869"/>
            </a:xfrm>
            <a:custGeom>
              <a:avLst/>
              <a:gdLst/>
              <a:ahLst/>
              <a:cxnLst/>
              <a:rect l="l" t="t" r="r" b="b"/>
              <a:pathLst>
                <a:path w="9479107" h="3676869">
                  <a:moveTo>
                    <a:pt x="0" y="0"/>
                  </a:moveTo>
                  <a:lnTo>
                    <a:pt x="9479107" y="0"/>
                  </a:lnTo>
                  <a:lnTo>
                    <a:pt x="9479107" y="3676869"/>
                  </a:lnTo>
                  <a:lnTo>
                    <a:pt x="0" y="36768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sp>
          <p:nvSpPr>
            <p:cNvPr id="9" name="Freeform 9"/>
            <p:cNvSpPr/>
            <p:nvPr/>
          </p:nvSpPr>
          <p:spPr>
            <a:xfrm>
              <a:off x="0" y="3583013"/>
              <a:ext cx="9479107" cy="3676869"/>
            </a:xfrm>
            <a:custGeom>
              <a:avLst/>
              <a:gdLst/>
              <a:ahLst/>
              <a:cxnLst/>
              <a:rect l="l" t="t" r="r" b="b"/>
              <a:pathLst>
                <a:path w="9479107" h="3676869">
                  <a:moveTo>
                    <a:pt x="0" y="0"/>
                  </a:moveTo>
                  <a:lnTo>
                    <a:pt x="9479107" y="0"/>
                  </a:lnTo>
                  <a:lnTo>
                    <a:pt x="9479107" y="3676869"/>
                  </a:lnTo>
                  <a:lnTo>
                    <a:pt x="0" y="36768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sp>
          <p:nvSpPr>
            <p:cNvPr id="10" name="Freeform 10"/>
            <p:cNvSpPr/>
            <p:nvPr/>
          </p:nvSpPr>
          <p:spPr>
            <a:xfrm>
              <a:off x="0" y="5145598"/>
              <a:ext cx="9479107" cy="3676869"/>
            </a:xfrm>
            <a:custGeom>
              <a:avLst/>
              <a:gdLst/>
              <a:ahLst/>
              <a:cxnLst/>
              <a:rect l="l" t="t" r="r" b="b"/>
              <a:pathLst>
                <a:path w="9479107" h="3676869">
                  <a:moveTo>
                    <a:pt x="0" y="0"/>
                  </a:moveTo>
                  <a:lnTo>
                    <a:pt x="9479107" y="0"/>
                  </a:lnTo>
                  <a:lnTo>
                    <a:pt x="9479107" y="3676869"/>
                  </a:lnTo>
                  <a:lnTo>
                    <a:pt x="0" y="36768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grpSp>
      <p:sp>
        <p:nvSpPr>
          <p:cNvPr id="11" name="TextBox 11"/>
          <p:cNvSpPr txBox="1"/>
          <p:nvPr/>
        </p:nvSpPr>
        <p:spPr>
          <a:xfrm>
            <a:off x="1395367" y="1470269"/>
            <a:ext cx="4192482" cy="699879"/>
          </a:xfrm>
          <a:prstGeom prst="rect">
            <a:avLst/>
          </a:prstGeom>
        </p:spPr>
        <p:txBody>
          <a:bodyPr lIns="0" tIns="0" rIns="0" bIns="0" rtlCol="0" anchor="t">
            <a:spAutoFit/>
          </a:bodyPr>
          <a:lstStyle/>
          <a:p>
            <a:pPr algn="l">
              <a:lnSpc>
                <a:spcPts val="4983"/>
              </a:lnSpc>
            </a:pPr>
            <a:r>
              <a:rPr lang="en-US" sz="5932">
                <a:solidFill>
                  <a:srgbClr val="FFFFFF"/>
                </a:solidFill>
                <a:latin typeface="にくまる"/>
                <a:ea typeface="にくまる"/>
                <a:cs typeface="にくまる"/>
                <a:sym typeface="にくまる"/>
              </a:rPr>
              <a:t>制作理由</a:t>
            </a:r>
          </a:p>
        </p:txBody>
      </p:sp>
      <p:sp>
        <p:nvSpPr>
          <p:cNvPr id="12" name="TextBox 12"/>
          <p:cNvSpPr txBox="1"/>
          <p:nvPr/>
        </p:nvSpPr>
        <p:spPr>
          <a:xfrm>
            <a:off x="10350484" y="3616295"/>
            <a:ext cx="7275437" cy="2778185"/>
          </a:xfrm>
          <a:prstGeom prst="rect">
            <a:avLst/>
          </a:prstGeom>
        </p:spPr>
        <p:txBody>
          <a:bodyPr lIns="0" tIns="0" rIns="0" bIns="0" rtlCol="0" anchor="t">
            <a:spAutoFit/>
          </a:bodyPr>
          <a:lstStyle/>
          <a:p>
            <a:pPr algn="l">
              <a:lnSpc>
                <a:spcPts val="5298"/>
              </a:lnSpc>
            </a:pPr>
            <a:r>
              <a:rPr lang="en-US" sz="3332">
                <a:solidFill>
                  <a:srgbClr val="284F68"/>
                </a:solidFill>
                <a:latin typeface="ぼくたちのゴシック2"/>
                <a:ea typeface="ぼくたちのゴシック2"/>
                <a:cs typeface="ぼくたちのゴシック2"/>
                <a:sym typeface="ぼくたちのゴシック2"/>
              </a:rPr>
              <a:t>・無機質</a:t>
            </a:r>
          </a:p>
          <a:p>
            <a:pPr algn="l">
              <a:lnSpc>
                <a:spcPts val="5298"/>
              </a:lnSpc>
            </a:pPr>
            <a:r>
              <a:rPr lang="en-US" sz="3332">
                <a:solidFill>
                  <a:srgbClr val="284F68"/>
                </a:solidFill>
                <a:latin typeface="ぼくたちのゴシック2"/>
                <a:ea typeface="ぼくたちのゴシック2"/>
                <a:cs typeface="ぼくたちのゴシック2"/>
                <a:sym typeface="ぼくたちのゴシック2"/>
              </a:rPr>
              <a:t>明るさや親しみを加える</a:t>
            </a:r>
          </a:p>
          <a:p>
            <a:pPr algn="l">
              <a:lnSpc>
                <a:spcPts val="5298"/>
              </a:lnSpc>
            </a:pPr>
            <a:endParaRPr lang="en-US" sz="3332">
              <a:solidFill>
                <a:srgbClr val="284F68"/>
              </a:solidFill>
              <a:latin typeface="ぼくたちのゴシック2"/>
              <a:ea typeface="ぼくたちのゴシック2"/>
              <a:cs typeface="ぼくたちのゴシック2"/>
              <a:sym typeface="ぼくたちのゴシック2"/>
            </a:endParaRPr>
          </a:p>
          <a:p>
            <a:pPr algn="l">
              <a:lnSpc>
                <a:spcPts val="5298"/>
              </a:lnSpc>
            </a:pPr>
            <a:r>
              <a:rPr lang="en-US" sz="3332">
                <a:solidFill>
                  <a:srgbClr val="284F68"/>
                </a:solidFill>
                <a:latin typeface="ぼくたちのゴシック2"/>
                <a:ea typeface="ぼくたちのゴシック2"/>
                <a:cs typeface="ぼくたちのゴシック2"/>
                <a:sym typeface="ぼくたちのゴシック2"/>
              </a:rPr>
              <a:t>・日常行為に少しの彩り</a:t>
            </a:r>
          </a:p>
        </p:txBody>
      </p:sp>
      <p:sp>
        <p:nvSpPr>
          <p:cNvPr id="13" name="Freeform 13"/>
          <p:cNvSpPr/>
          <p:nvPr/>
        </p:nvSpPr>
        <p:spPr>
          <a:xfrm>
            <a:off x="1028700" y="3124166"/>
            <a:ext cx="6880984" cy="5843459"/>
          </a:xfrm>
          <a:custGeom>
            <a:avLst/>
            <a:gdLst/>
            <a:ahLst/>
            <a:cxnLst/>
            <a:rect l="l" t="t" r="r" b="b"/>
            <a:pathLst>
              <a:path w="6880984" h="5843459">
                <a:moveTo>
                  <a:pt x="0" y="0"/>
                </a:moveTo>
                <a:lnTo>
                  <a:pt x="6880984" y="0"/>
                </a:lnTo>
                <a:lnTo>
                  <a:pt x="6880984" y="5843459"/>
                </a:lnTo>
                <a:lnTo>
                  <a:pt x="0" y="5843459"/>
                </a:lnTo>
                <a:lnTo>
                  <a:pt x="0" y="0"/>
                </a:lnTo>
                <a:close/>
              </a:path>
            </a:pathLst>
          </a:custGeom>
          <a:blipFill>
            <a:blip r:embed="rId8"/>
            <a:stretch>
              <a:fillRect l="-2983" t="-32823" r="-3584" b="-34494"/>
            </a:stretch>
          </a:blipFill>
          <a:ln w="180975" cap="sq">
            <a:solidFill>
              <a:srgbClr val="F2F8FC"/>
            </a:solidFill>
            <a:prstDash val="solid"/>
            <a:miter/>
          </a:ln>
        </p:spPr>
        <p:txBody>
          <a:bodyPr/>
          <a:lstStyle/>
          <a:p>
            <a:endParaRPr lang="ja-JP"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ja-JP" altLang="en-US"/>
          </a:p>
        </p:txBody>
      </p:sp>
      <p:sp>
        <p:nvSpPr>
          <p:cNvPr id="3" name="Freeform 3"/>
          <p:cNvSpPr/>
          <p:nvPr/>
        </p:nvSpPr>
        <p:spPr>
          <a:xfrm>
            <a:off x="17048309" y="9526214"/>
            <a:ext cx="830724" cy="475778"/>
          </a:xfrm>
          <a:custGeom>
            <a:avLst/>
            <a:gdLst/>
            <a:ahLst/>
            <a:cxnLst/>
            <a:rect l="l" t="t" r="r" b="b"/>
            <a:pathLst>
              <a:path w="830724" h="475778">
                <a:moveTo>
                  <a:pt x="0" y="0"/>
                </a:moveTo>
                <a:lnTo>
                  <a:pt x="830724" y="0"/>
                </a:lnTo>
                <a:lnTo>
                  <a:pt x="830724" y="475779"/>
                </a:lnTo>
                <a:lnTo>
                  <a:pt x="0" y="4757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grpSp>
        <p:nvGrpSpPr>
          <p:cNvPr id="4" name="Group 4"/>
          <p:cNvGrpSpPr/>
          <p:nvPr/>
        </p:nvGrpSpPr>
        <p:grpSpPr>
          <a:xfrm>
            <a:off x="8985536" y="1720196"/>
            <a:ext cx="8273764" cy="7700621"/>
            <a:chOff x="0" y="0"/>
            <a:chExt cx="11031685" cy="10267495"/>
          </a:xfrm>
        </p:grpSpPr>
        <p:sp>
          <p:nvSpPr>
            <p:cNvPr id="5" name="Freeform 5"/>
            <p:cNvSpPr/>
            <p:nvPr/>
          </p:nvSpPr>
          <p:spPr>
            <a:xfrm>
              <a:off x="0" y="0"/>
              <a:ext cx="11031685" cy="4279101"/>
            </a:xfrm>
            <a:custGeom>
              <a:avLst/>
              <a:gdLst/>
              <a:ahLst/>
              <a:cxnLst/>
              <a:rect l="l" t="t" r="r" b="b"/>
              <a:pathLst>
                <a:path w="11031685" h="4279101">
                  <a:moveTo>
                    <a:pt x="0" y="0"/>
                  </a:moveTo>
                  <a:lnTo>
                    <a:pt x="11031685" y="0"/>
                  </a:lnTo>
                  <a:lnTo>
                    <a:pt x="11031685" y="4279101"/>
                  </a:lnTo>
                  <a:lnTo>
                    <a:pt x="0" y="42791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sp>
          <p:nvSpPr>
            <p:cNvPr id="6" name="Freeform 6"/>
            <p:cNvSpPr/>
            <p:nvPr/>
          </p:nvSpPr>
          <p:spPr>
            <a:xfrm>
              <a:off x="0" y="1230259"/>
              <a:ext cx="11031685" cy="4279101"/>
            </a:xfrm>
            <a:custGeom>
              <a:avLst/>
              <a:gdLst/>
              <a:ahLst/>
              <a:cxnLst/>
              <a:rect l="l" t="t" r="r" b="b"/>
              <a:pathLst>
                <a:path w="11031685" h="4279101">
                  <a:moveTo>
                    <a:pt x="0" y="0"/>
                  </a:moveTo>
                  <a:lnTo>
                    <a:pt x="11031685" y="0"/>
                  </a:lnTo>
                  <a:lnTo>
                    <a:pt x="11031685" y="4279101"/>
                  </a:lnTo>
                  <a:lnTo>
                    <a:pt x="0" y="42791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sp>
          <p:nvSpPr>
            <p:cNvPr id="7" name="Freeform 7"/>
            <p:cNvSpPr/>
            <p:nvPr/>
          </p:nvSpPr>
          <p:spPr>
            <a:xfrm>
              <a:off x="0" y="3048779"/>
              <a:ext cx="11031685" cy="4279101"/>
            </a:xfrm>
            <a:custGeom>
              <a:avLst/>
              <a:gdLst/>
              <a:ahLst/>
              <a:cxnLst/>
              <a:rect l="l" t="t" r="r" b="b"/>
              <a:pathLst>
                <a:path w="11031685" h="4279101">
                  <a:moveTo>
                    <a:pt x="0" y="0"/>
                  </a:moveTo>
                  <a:lnTo>
                    <a:pt x="11031685" y="0"/>
                  </a:lnTo>
                  <a:lnTo>
                    <a:pt x="11031685" y="4279101"/>
                  </a:lnTo>
                  <a:lnTo>
                    <a:pt x="0" y="42791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sp>
          <p:nvSpPr>
            <p:cNvPr id="8" name="Freeform 8"/>
            <p:cNvSpPr/>
            <p:nvPr/>
          </p:nvSpPr>
          <p:spPr>
            <a:xfrm>
              <a:off x="0" y="2939615"/>
              <a:ext cx="11031685" cy="4279101"/>
            </a:xfrm>
            <a:custGeom>
              <a:avLst/>
              <a:gdLst/>
              <a:ahLst/>
              <a:cxnLst/>
              <a:rect l="l" t="t" r="r" b="b"/>
              <a:pathLst>
                <a:path w="11031685" h="4279101">
                  <a:moveTo>
                    <a:pt x="0" y="0"/>
                  </a:moveTo>
                  <a:lnTo>
                    <a:pt x="11031685" y="0"/>
                  </a:lnTo>
                  <a:lnTo>
                    <a:pt x="11031685" y="4279101"/>
                  </a:lnTo>
                  <a:lnTo>
                    <a:pt x="0" y="42791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sp>
          <p:nvSpPr>
            <p:cNvPr id="9" name="Freeform 9"/>
            <p:cNvSpPr/>
            <p:nvPr/>
          </p:nvSpPr>
          <p:spPr>
            <a:xfrm>
              <a:off x="0" y="4169874"/>
              <a:ext cx="11031685" cy="4279101"/>
            </a:xfrm>
            <a:custGeom>
              <a:avLst/>
              <a:gdLst/>
              <a:ahLst/>
              <a:cxnLst/>
              <a:rect l="l" t="t" r="r" b="b"/>
              <a:pathLst>
                <a:path w="11031685" h="4279101">
                  <a:moveTo>
                    <a:pt x="0" y="0"/>
                  </a:moveTo>
                  <a:lnTo>
                    <a:pt x="11031685" y="0"/>
                  </a:lnTo>
                  <a:lnTo>
                    <a:pt x="11031685" y="4279101"/>
                  </a:lnTo>
                  <a:lnTo>
                    <a:pt x="0" y="42791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sp>
          <p:nvSpPr>
            <p:cNvPr id="10" name="Freeform 10"/>
            <p:cNvSpPr/>
            <p:nvPr/>
          </p:nvSpPr>
          <p:spPr>
            <a:xfrm>
              <a:off x="0" y="5988394"/>
              <a:ext cx="11031685" cy="4279101"/>
            </a:xfrm>
            <a:custGeom>
              <a:avLst/>
              <a:gdLst/>
              <a:ahLst/>
              <a:cxnLst/>
              <a:rect l="l" t="t" r="r" b="b"/>
              <a:pathLst>
                <a:path w="11031685" h="4279101">
                  <a:moveTo>
                    <a:pt x="0" y="0"/>
                  </a:moveTo>
                  <a:lnTo>
                    <a:pt x="11031685" y="0"/>
                  </a:lnTo>
                  <a:lnTo>
                    <a:pt x="11031685" y="4279101"/>
                  </a:lnTo>
                  <a:lnTo>
                    <a:pt x="0" y="42791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grpSp>
      <p:grpSp>
        <p:nvGrpSpPr>
          <p:cNvPr id="11" name="Group 11"/>
          <p:cNvGrpSpPr/>
          <p:nvPr/>
        </p:nvGrpSpPr>
        <p:grpSpPr>
          <a:xfrm>
            <a:off x="9680561" y="5229901"/>
            <a:ext cx="292070" cy="292070"/>
            <a:chOff x="0" y="0"/>
            <a:chExt cx="812800" cy="812800"/>
          </a:xfrm>
        </p:grpSpPr>
        <p:sp>
          <p:nvSpPr>
            <p:cNvPr id="12" name="Freeform 12"/>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284F68"/>
            </a:solidFill>
          </p:spPr>
          <p:txBody>
            <a:bodyPr/>
            <a:lstStyle/>
            <a:p>
              <a:endParaRPr lang="ja-JP" altLang="en-US"/>
            </a:p>
          </p:txBody>
        </p:sp>
        <p:sp>
          <p:nvSpPr>
            <p:cNvPr id="13" name="TextBox 13"/>
            <p:cNvSpPr txBox="1"/>
            <p:nvPr/>
          </p:nvSpPr>
          <p:spPr>
            <a:xfrm>
              <a:off x="0" y="174625"/>
              <a:ext cx="711200" cy="434975"/>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1395367" y="1470269"/>
            <a:ext cx="5632139" cy="699879"/>
          </a:xfrm>
          <a:prstGeom prst="rect">
            <a:avLst/>
          </a:prstGeom>
        </p:spPr>
        <p:txBody>
          <a:bodyPr lIns="0" tIns="0" rIns="0" bIns="0" rtlCol="0" anchor="t">
            <a:spAutoFit/>
          </a:bodyPr>
          <a:lstStyle/>
          <a:p>
            <a:pPr algn="l">
              <a:lnSpc>
                <a:spcPts val="4983"/>
              </a:lnSpc>
            </a:pPr>
            <a:r>
              <a:rPr lang="en-US" sz="5932">
                <a:solidFill>
                  <a:srgbClr val="FFFFFF"/>
                </a:solidFill>
                <a:latin typeface="にくまる"/>
                <a:ea typeface="にくまる"/>
                <a:cs typeface="にくまる"/>
                <a:sym typeface="にくまる"/>
              </a:rPr>
              <a:t>デザイン</a:t>
            </a:r>
          </a:p>
        </p:txBody>
      </p:sp>
      <p:sp>
        <p:nvSpPr>
          <p:cNvPr id="15" name="TextBox 15"/>
          <p:cNvSpPr txBox="1"/>
          <p:nvPr/>
        </p:nvSpPr>
        <p:spPr>
          <a:xfrm>
            <a:off x="9249524" y="3625820"/>
            <a:ext cx="8214147" cy="2626165"/>
          </a:xfrm>
          <a:prstGeom prst="rect">
            <a:avLst/>
          </a:prstGeom>
        </p:spPr>
        <p:txBody>
          <a:bodyPr lIns="0" tIns="0" rIns="0" bIns="0" rtlCol="0" anchor="t">
            <a:spAutoFit/>
          </a:bodyPr>
          <a:lstStyle/>
          <a:p>
            <a:pPr algn="l">
              <a:lnSpc>
                <a:spcPts val="4980"/>
              </a:lnSpc>
            </a:pPr>
            <a:r>
              <a:rPr lang="en-US" sz="3132">
                <a:solidFill>
                  <a:srgbClr val="284F68"/>
                </a:solidFill>
                <a:latin typeface="ぼくたちのゴシック2"/>
                <a:ea typeface="ぼくたちのゴシック2"/>
                <a:cs typeface="ぼくたちのゴシック2"/>
                <a:sym typeface="ぼくたちのゴシック2"/>
              </a:rPr>
              <a:t>○ハムスター</a:t>
            </a:r>
          </a:p>
          <a:p>
            <a:pPr algn="l">
              <a:lnSpc>
                <a:spcPts val="4980"/>
              </a:lnSpc>
            </a:pPr>
            <a:r>
              <a:rPr lang="en-US" sz="3132">
                <a:solidFill>
                  <a:srgbClr val="284F68"/>
                </a:solidFill>
                <a:latin typeface="ぼくたちのゴシック2"/>
                <a:ea typeface="ぼくたちのゴシック2"/>
                <a:cs typeface="ぼくたちのゴシック2"/>
                <a:sym typeface="ぼくたちのゴシック2"/>
              </a:rPr>
              <a:t>　「もぐもぐと頬袋にためる」イメージ</a:t>
            </a:r>
          </a:p>
          <a:p>
            <a:pPr algn="l">
              <a:lnSpc>
                <a:spcPts val="4980"/>
              </a:lnSpc>
            </a:pPr>
            <a:r>
              <a:rPr lang="en-US" sz="3132">
                <a:solidFill>
                  <a:srgbClr val="284F68"/>
                </a:solidFill>
                <a:latin typeface="ぼくたちのゴシック2"/>
                <a:ea typeface="ぼくたちのゴシック2"/>
                <a:cs typeface="ぼくたちのゴシック2"/>
                <a:sym typeface="ぼくたちのゴシック2"/>
              </a:rPr>
              <a:t>　　ペットボトルを口に入れるような構図</a:t>
            </a:r>
          </a:p>
          <a:p>
            <a:pPr algn="l">
              <a:lnSpc>
                <a:spcPts val="4980"/>
              </a:lnSpc>
            </a:pPr>
            <a:r>
              <a:rPr lang="en-US" sz="3132">
                <a:solidFill>
                  <a:srgbClr val="284F68"/>
                </a:solidFill>
                <a:latin typeface="ぼくたちのゴシック2"/>
                <a:ea typeface="ぼくたちのゴシック2"/>
                <a:cs typeface="ぼくたちのゴシック2"/>
                <a:sym typeface="ぼくたちのゴシック2"/>
              </a:rPr>
              <a:t>　かわいらしいモチーフ</a:t>
            </a:r>
          </a:p>
        </p:txBody>
      </p:sp>
      <p:sp>
        <p:nvSpPr>
          <p:cNvPr id="16" name="Freeform 16"/>
          <p:cNvSpPr/>
          <p:nvPr/>
        </p:nvSpPr>
        <p:spPr>
          <a:xfrm>
            <a:off x="1028700" y="3124166"/>
            <a:ext cx="6880984" cy="5843459"/>
          </a:xfrm>
          <a:custGeom>
            <a:avLst/>
            <a:gdLst/>
            <a:ahLst/>
            <a:cxnLst/>
            <a:rect l="l" t="t" r="r" b="b"/>
            <a:pathLst>
              <a:path w="6880984" h="5843459">
                <a:moveTo>
                  <a:pt x="0" y="0"/>
                </a:moveTo>
                <a:lnTo>
                  <a:pt x="6880984" y="0"/>
                </a:lnTo>
                <a:lnTo>
                  <a:pt x="6880984" y="5843459"/>
                </a:lnTo>
                <a:lnTo>
                  <a:pt x="0" y="5843459"/>
                </a:lnTo>
                <a:lnTo>
                  <a:pt x="0" y="0"/>
                </a:lnTo>
                <a:close/>
              </a:path>
            </a:pathLst>
          </a:custGeom>
          <a:blipFill>
            <a:blip r:embed="rId8"/>
            <a:stretch>
              <a:fillRect t="-28598" b="-28598"/>
            </a:stretch>
          </a:blipFill>
          <a:ln w="180975" cap="sq">
            <a:solidFill>
              <a:srgbClr val="F2F8FC"/>
            </a:solidFill>
            <a:prstDash val="solid"/>
            <a:miter/>
          </a:ln>
        </p:spPr>
        <p:txBody>
          <a:bodyPr/>
          <a:lstStyle/>
          <a:p>
            <a:endParaRPr lang="ja-JP" altLang="en-US"/>
          </a:p>
        </p:txBody>
      </p:sp>
      <p:sp>
        <p:nvSpPr>
          <p:cNvPr id="17" name="Freeform 17"/>
          <p:cNvSpPr/>
          <p:nvPr/>
        </p:nvSpPr>
        <p:spPr>
          <a:xfrm>
            <a:off x="14607841" y="1720196"/>
            <a:ext cx="2855830" cy="2095466"/>
          </a:xfrm>
          <a:custGeom>
            <a:avLst/>
            <a:gdLst/>
            <a:ahLst/>
            <a:cxnLst/>
            <a:rect l="l" t="t" r="r" b="b"/>
            <a:pathLst>
              <a:path w="2855830" h="2095466">
                <a:moveTo>
                  <a:pt x="0" y="0"/>
                </a:moveTo>
                <a:lnTo>
                  <a:pt x="2855830" y="0"/>
                </a:lnTo>
                <a:lnTo>
                  <a:pt x="2855830" y="2095465"/>
                </a:lnTo>
                <a:lnTo>
                  <a:pt x="0" y="2095465"/>
                </a:lnTo>
                <a:lnTo>
                  <a:pt x="0" y="0"/>
                </a:lnTo>
                <a:close/>
              </a:path>
            </a:pathLst>
          </a:custGeom>
          <a:blipFill>
            <a:blip r:embed="rId9"/>
            <a:stretch>
              <a:fillRect/>
            </a:stretch>
          </a:blipFill>
        </p:spPr>
        <p:txBody>
          <a:bodyPr/>
          <a:lstStyle/>
          <a:p>
            <a:endParaRPr lang="ja-JP"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ja-JP" altLang="en-US"/>
          </a:p>
        </p:txBody>
      </p:sp>
      <p:sp>
        <p:nvSpPr>
          <p:cNvPr id="3" name="Freeform 3"/>
          <p:cNvSpPr/>
          <p:nvPr/>
        </p:nvSpPr>
        <p:spPr>
          <a:xfrm>
            <a:off x="17048309" y="9526214"/>
            <a:ext cx="830724" cy="475778"/>
          </a:xfrm>
          <a:custGeom>
            <a:avLst/>
            <a:gdLst/>
            <a:ahLst/>
            <a:cxnLst/>
            <a:rect l="l" t="t" r="r" b="b"/>
            <a:pathLst>
              <a:path w="830724" h="475778">
                <a:moveTo>
                  <a:pt x="0" y="0"/>
                </a:moveTo>
                <a:lnTo>
                  <a:pt x="830724" y="0"/>
                </a:lnTo>
                <a:lnTo>
                  <a:pt x="830724" y="475779"/>
                </a:lnTo>
                <a:lnTo>
                  <a:pt x="0" y="4757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grpSp>
        <p:nvGrpSpPr>
          <p:cNvPr id="4" name="Group 4"/>
          <p:cNvGrpSpPr/>
          <p:nvPr/>
        </p:nvGrpSpPr>
        <p:grpSpPr>
          <a:xfrm>
            <a:off x="8985536" y="1720196"/>
            <a:ext cx="8273764" cy="7700621"/>
            <a:chOff x="0" y="0"/>
            <a:chExt cx="11031685" cy="10267495"/>
          </a:xfrm>
        </p:grpSpPr>
        <p:sp>
          <p:nvSpPr>
            <p:cNvPr id="5" name="Freeform 5"/>
            <p:cNvSpPr/>
            <p:nvPr/>
          </p:nvSpPr>
          <p:spPr>
            <a:xfrm>
              <a:off x="0" y="0"/>
              <a:ext cx="11031685" cy="4279101"/>
            </a:xfrm>
            <a:custGeom>
              <a:avLst/>
              <a:gdLst/>
              <a:ahLst/>
              <a:cxnLst/>
              <a:rect l="l" t="t" r="r" b="b"/>
              <a:pathLst>
                <a:path w="11031685" h="4279101">
                  <a:moveTo>
                    <a:pt x="0" y="0"/>
                  </a:moveTo>
                  <a:lnTo>
                    <a:pt x="11031685" y="0"/>
                  </a:lnTo>
                  <a:lnTo>
                    <a:pt x="11031685" y="4279101"/>
                  </a:lnTo>
                  <a:lnTo>
                    <a:pt x="0" y="42791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sp>
          <p:nvSpPr>
            <p:cNvPr id="6" name="Freeform 6"/>
            <p:cNvSpPr/>
            <p:nvPr/>
          </p:nvSpPr>
          <p:spPr>
            <a:xfrm>
              <a:off x="0" y="1230259"/>
              <a:ext cx="11031685" cy="4279101"/>
            </a:xfrm>
            <a:custGeom>
              <a:avLst/>
              <a:gdLst/>
              <a:ahLst/>
              <a:cxnLst/>
              <a:rect l="l" t="t" r="r" b="b"/>
              <a:pathLst>
                <a:path w="11031685" h="4279101">
                  <a:moveTo>
                    <a:pt x="0" y="0"/>
                  </a:moveTo>
                  <a:lnTo>
                    <a:pt x="11031685" y="0"/>
                  </a:lnTo>
                  <a:lnTo>
                    <a:pt x="11031685" y="4279101"/>
                  </a:lnTo>
                  <a:lnTo>
                    <a:pt x="0" y="42791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sp>
          <p:nvSpPr>
            <p:cNvPr id="7" name="Freeform 7"/>
            <p:cNvSpPr/>
            <p:nvPr/>
          </p:nvSpPr>
          <p:spPr>
            <a:xfrm>
              <a:off x="0" y="3048779"/>
              <a:ext cx="11031685" cy="4279101"/>
            </a:xfrm>
            <a:custGeom>
              <a:avLst/>
              <a:gdLst/>
              <a:ahLst/>
              <a:cxnLst/>
              <a:rect l="l" t="t" r="r" b="b"/>
              <a:pathLst>
                <a:path w="11031685" h="4279101">
                  <a:moveTo>
                    <a:pt x="0" y="0"/>
                  </a:moveTo>
                  <a:lnTo>
                    <a:pt x="11031685" y="0"/>
                  </a:lnTo>
                  <a:lnTo>
                    <a:pt x="11031685" y="4279101"/>
                  </a:lnTo>
                  <a:lnTo>
                    <a:pt x="0" y="42791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sp>
          <p:nvSpPr>
            <p:cNvPr id="8" name="Freeform 8"/>
            <p:cNvSpPr/>
            <p:nvPr/>
          </p:nvSpPr>
          <p:spPr>
            <a:xfrm>
              <a:off x="0" y="2939615"/>
              <a:ext cx="11031685" cy="4279101"/>
            </a:xfrm>
            <a:custGeom>
              <a:avLst/>
              <a:gdLst/>
              <a:ahLst/>
              <a:cxnLst/>
              <a:rect l="l" t="t" r="r" b="b"/>
              <a:pathLst>
                <a:path w="11031685" h="4279101">
                  <a:moveTo>
                    <a:pt x="0" y="0"/>
                  </a:moveTo>
                  <a:lnTo>
                    <a:pt x="11031685" y="0"/>
                  </a:lnTo>
                  <a:lnTo>
                    <a:pt x="11031685" y="4279101"/>
                  </a:lnTo>
                  <a:lnTo>
                    <a:pt x="0" y="42791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sp>
          <p:nvSpPr>
            <p:cNvPr id="9" name="Freeform 9"/>
            <p:cNvSpPr/>
            <p:nvPr/>
          </p:nvSpPr>
          <p:spPr>
            <a:xfrm>
              <a:off x="0" y="4169874"/>
              <a:ext cx="11031685" cy="4279101"/>
            </a:xfrm>
            <a:custGeom>
              <a:avLst/>
              <a:gdLst/>
              <a:ahLst/>
              <a:cxnLst/>
              <a:rect l="l" t="t" r="r" b="b"/>
              <a:pathLst>
                <a:path w="11031685" h="4279101">
                  <a:moveTo>
                    <a:pt x="0" y="0"/>
                  </a:moveTo>
                  <a:lnTo>
                    <a:pt x="11031685" y="0"/>
                  </a:lnTo>
                  <a:lnTo>
                    <a:pt x="11031685" y="4279101"/>
                  </a:lnTo>
                  <a:lnTo>
                    <a:pt x="0" y="42791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sp>
          <p:nvSpPr>
            <p:cNvPr id="10" name="Freeform 10"/>
            <p:cNvSpPr/>
            <p:nvPr/>
          </p:nvSpPr>
          <p:spPr>
            <a:xfrm>
              <a:off x="0" y="5988394"/>
              <a:ext cx="11031685" cy="4279101"/>
            </a:xfrm>
            <a:custGeom>
              <a:avLst/>
              <a:gdLst/>
              <a:ahLst/>
              <a:cxnLst/>
              <a:rect l="l" t="t" r="r" b="b"/>
              <a:pathLst>
                <a:path w="11031685" h="4279101">
                  <a:moveTo>
                    <a:pt x="0" y="0"/>
                  </a:moveTo>
                  <a:lnTo>
                    <a:pt x="11031685" y="0"/>
                  </a:lnTo>
                  <a:lnTo>
                    <a:pt x="11031685" y="4279101"/>
                  </a:lnTo>
                  <a:lnTo>
                    <a:pt x="0" y="42791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grpSp>
      <p:sp>
        <p:nvSpPr>
          <p:cNvPr id="11" name="Freeform 11"/>
          <p:cNvSpPr/>
          <p:nvPr/>
        </p:nvSpPr>
        <p:spPr>
          <a:xfrm>
            <a:off x="1028700" y="3124166"/>
            <a:ext cx="6880984" cy="5843459"/>
          </a:xfrm>
          <a:custGeom>
            <a:avLst/>
            <a:gdLst/>
            <a:ahLst/>
            <a:cxnLst/>
            <a:rect l="l" t="t" r="r" b="b"/>
            <a:pathLst>
              <a:path w="6880984" h="5843459">
                <a:moveTo>
                  <a:pt x="0" y="0"/>
                </a:moveTo>
                <a:lnTo>
                  <a:pt x="6880984" y="0"/>
                </a:lnTo>
                <a:lnTo>
                  <a:pt x="6880984" y="5843459"/>
                </a:lnTo>
                <a:lnTo>
                  <a:pt x="0" y="5843459"/>
                </a:lnTo>
                <a:lnTo>
                  <a:pt x="0" y="0"/>
                </a:lnTo>
                <a:close/>
              </a:path>
            </a:pathLst>
          </a:custGeom>
          <a:blipFill>
            <a:blip r:embed="rId8"/>
            <a:stretch>
              <a:fillRect t="-28503" b="-28503"/>
            </a:stretch>
          </a:blipFill>
          <a:ln w="180975" cap="sq">
            <a:solidFill>
              <a:srgbClr val="F2F8FC"/>
            </a:solidFill>
            <a:prstDash val="solid"/>
            <a:miter/>
          </a:ln>
        </p:spPr>
        <p:txBody>
          <a:bodyPr/>
          <a:lstStyle/>
          <a:p>
            <a:endParaRPr lang="ja-JP" altLang="en-US"/>
          </a:p>
        </p:txBody>
      </p:sp>
      <p:sp>
        <p:nvSpPr>
          <p:cNvPr id="12" name="TextBox 12"/>
          <p:cNvSpPr txBox="1"/>
          <p:nvPr/>
        </p:nvSpPr>
        <p:spPr>
          <a:xfrm>
            <a:off x="1395367" y="1470269"/>
            <a:ext cx="4192482" cy="699879"/>
          </a:xfrm>
          <a:prstGeom prst="rect">
            <a:avLst/>
          </a:prstGeom>
        </p:spPr>
        <p:txBody>
          <a:bodyPr lIns="0" tIns="0" rIns="0" bIns="0" rtlCol="0" anchor="t">
            <a:spAutoFit/>
          </a:bodyPr>
          <a:lstStyle/>
          <a:p>
            <a:pPr algn="l">
              <a:lnSpc>
                <a:spcPts val="4983"/>
              </a:lnSpc>
            </a:pPr>
            <a:r>
              <a:rPr lang="en-US" sz="5932">
                <a:solidFill>
                  <a:srgbClr val="FFFFFF"/>
                </a:solidFill>
                <a:latin typeface="にくまる"/>
                <a:ea typeface="にくまる"/>
                <a:cs typeface="にくまる"/>
                <a:sym typeface="にくまる"/>
              </a:rPr>
              <a:t>工夫した点</a:t>
            </a:r>
          </a:p>
        </p:txBody>
      </p:sp>
      <p:sp>
        <p:nvSpPr>
          <p:cNvPr id="13" name="TextBox 13"/>
          <p:cNvSpPr txBox="1"/>
          <p:nvPr/>
        </p:nvSpPr>
        <p:spPr>
          <a:xfrm>
            <a:off x="9340613" y="3043176"/>
            <a:ext cx="7563609" cy="4778435"/>
          </a:xfrm>
          <a:prstGeom prst="rect">
            <a:avLst/>
          </a:prstGeom>
        </p:spPr>
        <p:txBody>
          <a:bodyPr lIns="0" tIns="0" rIns="0" bIns="0" rtlCol="0" anchor="t">
            <a:spAutoFit/>
          </a:bodyPr>
          <a:lstStyle/>
          <a:p>
            <a:pPr marL="719407" lvl="1" indent="-359703" algn="l">
              <a:lnSpc>
                <a:spcPts val="5298"/>
              </a:lnSpc>
              <a:buFont typeface="Arial"/>
              <a:buChar char="•"/>
            </a:pPr>
            <a:r>
              <a:rPr lang="en-US" sz="3332">
                <a:solidFill>
                  <a:srgbClr val="284F68"/>
                </a:solidFill>
                <a:latin typeface="ぼくたちのゴシック2"/>
                <a:ea typeface="ぼくたちのゴシック2"/>
                <a:cs typeface="ぼくたちのゴシック2"/>
                <a:sym typeface="ぼくたちのゴシック2"/>
              </a:rPr>
              <a:t>内部には干渉せず、投入口のふちに　触れるだけで目が回転する仕組み</a:t>
            </a:r>
          </a:p>
          <a:p>
            <a:pPr algn="l">
              <a:lnSpc>
                <a:spcPts val="5298"/>
              </a:lnSpc>
            </a:pPr>
            <a:endParaRPr lang="en-US" sz="3332">
              <a:solidFill>
                <a:srgbClr val="284F68"/>
              </a:solidFill>
              <a:latin typeface="ぼくたちのゴシック2"/>
              <a:ea typeface="ぼくたちのゴシック2"/>
              <a:cs typeface="ぼくたちのゴシック2"/>
              <a:sym typeface="ぼくたちのゴシック2"/>
            </a:endParaRPr>
          </a:p>
          <a:p>
            <a:pPr marL="719407" lvl="1" indent="-359703" algn="l">
              <a:lnSpc>
                <a:spcPts val="5298"/>
              </a:lnSpc>
              <a:buFont typeface="Arial"/>
              <a:buChar char="•"/>
            </a:pPr>
            <a:r>
              <a:rPr lang="en-US" sz="3332">
                <a:solidFill>
                  <a:srgbClr val="284F68"/>
                </a:solidFill>
                <a:latin typeface="ぼくたちのゴシック2"/>
                <a:ea typeface="ぼくたちのゴシック2"/>
                <a:cs typeface="ぼくたちのゴシック2"/>
                <a:sym typeface="ぼくたちのゴシック2"/>
              </a:rPr>
              <a:t>動く範囲を最小限に</a:t>
            </a:r>
          </a:p>
          <a:p>
            <a:pPr algn="l">
              <a:lnSpc>
                <a:spcPts val="5298"/>
              </a:lnSpc>
            </a:pPr>
            <a:endParaRPr lang="en-US" sz="3332">
              <a:solidFill>
                <a:srgbClr val="284F68"/>
              </a:solidFill>
              <a:latin typeface="ぼくたちのゴシック2"/>
              <a:ea typeface="ぼくたちのゴシック2"/>
              <a:cs typeface="ぼくたちのゴシック2"/>
              <a:sym typeface="ぼくたちのゴシック2"/>
            </a:endParaRPr>
          </a:p>
          <a:p>
            <a:pPr marL="719407" lvl="1" indent="-359703" algn="l">
              <a:lnSpc>
                <a:spcPts val="5298"/>
              </a:lnSpc>
              <a:buFont typeface="Arial"/>
              <a:buChar char="•"/>
            </a:pPr>
            <a:r>
              <a:rPr lang="en-US" sz="3332">
                <a:solidFill>
                  <a:srgbClr val="284F68"/>
                </a:solidFill>
                <a:latin typeface="ぼくたちのゴシック2"/>
                <a:ea typeface="ぼくたちのゴシック2"/>
                <a:cs typeface="ぼくたちのゴシック2"/>
                <a:sym typeface="ぼくたちのゴシック2"/>
              </a:rPr>
              <a:t>中をくり抜き、回転する空間の確保　と軽量化</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ja-JP" altLang="en-US"/>
          </a:p>
        </p:txBody>
      </p:sp>
      <p:grpSp>
        <p:nvGrpSpPr>
          <p:cNvPr id="3" name="Group 3"/>
          <p:cNvGrpSpPr/>
          <p:nvPr/>
        </p:nvGrpSpPr>
        <p:grpSpPr>
          <a:xfrm>
            <a:off x="8985536" y="1720196"/>
            <a:ext cx="8273764" cy="7700621"/>
            <a:chOff x="0" y="0"/>
            <a:chExt cx="11031685" cy="10267495"/>
          </a:xfrm>
        </p:grpSpPr>
        <p:sp>
          <p:nvSpPr>
            <p:cNvPr id="4" name="Freeform 4"/>
            <p:cNvSpPr/>
            <p:nvPr/>
          </p:nvSpPr>
          <p:spPr>
            <a:xfrm>
              <a:off x="0" y="0"/>
              <a:ext cx="11031685" cy="4279101"/>
            </a:xfrm>
            <a:custGeom>
              <a:avLst/>
              <a:gdLst/>
              <a:ahLst/>
              <a:cxnLst/>
              <a:rect l="l" t="t" r="r" b="b"/>
              <a:pathLst>
                <a:path w="11031685" h="4279101">
                  <a:moveTo>
                    <a:pt x="0" y="0"/>
                  </a:moveTo>
                  <a:lnTo>
                    <a:pt x="11031685" y="0"/>
                  </a:lnTo>
                  <a:lnTo>
                    <a:pt x="11031685" y="4279101"/>
                  </a:lnTo>
                  <a:lnTo>
                    <a:pt x="0" y="42791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sp>
          <p:nvSpPr>
            <p:cNvPr id="5" name="Freeform 5"/>
            <p:cNvSpPr/>
            <p:nvPr/>
          </p:nvSpPr>
          <p:spPr>
            <a:xfrm>
              <a:off x="0" y="1230259"/>
              <a:ext cx="11031685" cy="4279101"/>
            </a:xfrm>
            <a:custGeom>
              <a:avLst/>
              <a:gdLst/>
              <a:ahLst/>
              <a:cxnLst/>
              <a:rect l="l" t="t" r="r" b="b"/>
              <a:pathLst>
                <a:path w="11031685" h="4279101">
                  <a:moveTo>
                    <a:pt x="0" y="0"/>
                  </a:moveTo>
                  <a:lnTo>
                    <a:pt x="11031685" y="0"/>
                  </a:lnTo>
                  <a:lnTo>
                    <a:pt x="11031685" y="4279101"/>
                  </a:lnTo>
                  <a:lnTo>
                    <a:pt x="0" y="42791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sp>
          <p:nvSpPr>
            <p:cNvPr id="6" name="Freeform 6"/>
            <p:cNvSpPr/>
            <p:nvPr/>
          </p:nvSpPr>
          <p:spPr>
            <a:xfrm>
              <a:off x="0" y="3048779"/>
              <a:ext cx="11031685" cy="4279101"/>
            </a:xfrm>
            <a:custGeom>
              <a:avLst/>
              <a:gdLst/>
              <a:ahLst/>
              <a:cxnLst/>
              <a:rect l="l" t="t" r="r" b="b"/>
              <a:pathLst>
                <a:path w="11031685" h="4279101">
                  <a:moveTo>
                    <a:pt x="0" y="0"/>
                  </a:moveTo>
                  <a:lnTo>
                    <a:pt x="11031685" y="0"/>
                  </a:lnTo>
                  <a:lnTo>
                    <a:pt x="11031685" y="4279101"/>
                  </a:lnTo>
                  <a:lnTo>
                    <a:pt x="0" y="42791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sp>
          <p:nvSpPr>
            <p:cNvPr id="7" name="Freeform 7"/>
            <p:cNvSpPr/>
            <p:nvPr/>
          </p:nvSpPr>
          <p:spPr>
            <a:xfrm>
              <a:off x="0" y="2939615"/>
              <a:ext cx="11031685" cy="4279101"/>
            </a:xfrm>
            <a:custGeom>
              <a:avLst/>
              <a:gdLst/>
              <a:ahLst/>
              <a:cxnLst/>
              <a:rect l="l" t="t" r="r" b="b"/>
              <a:pathLst>
                <a:path w="11031685" h="4279101">
                  <a:moveTo>
                    <a:pt x="0" y="0"/>
                  </a:moveTo>
                  <a:lnTo>
                    <a:pt x="11031685" y="0"/>
                  </a:lnTo>
                  <a:lnTo>
                    <a:pt x="11031685" y="4279101"/>
                  </a:lnTo>
                  <a:lnTo>
                    <a:pt x="0" y="42791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sp>
          <p:nvSpPr>
            <p:cNvPr id="8" name="Freeform 8"/>
            <p:cNvSpPr/>
            <p:nvPr/>
          </p:nvSpPr>
          <p:spPr>
            <a:xfrm>
              <a:off x="0" y="4169874"/>
              <a:ext cx="11031685" cy="4279101"/>
            </a:xfrm>
            <a:custGeom>
              <a:avLst/>
              <a:gdLst/>
              <a:ahLst/>
              <a:cxnLst/>
              <a:rect l="l" t="t" r="r" b="b"/>
              <a:pathLst>
                <a:path w="11031685" h="4279101">
                  <a:moveTo>
                    <a:pt x="0" y="0"/>
                  </a:moveTo>
                  <a:lnTo>
                    <a:pt x="11031685" y="0"/>
                  </a:lnTo>
                  <a:lnTo>
                    <a:pt x="11031685" y="4279101"/>
                  </a:lnTo>
                  <a:lnTo>
                    <a:pt x="0" y="42791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sp>
          <p:nvSpPr>
            <p:cNvPr id="9" name="Freeform 9"/>
            <p:cNvSpPr/>
            <p:nvPr/>
          </p:nvSpPr>
          <p:spPr>
            <a:xfrm>
              <a:off x="0" y="5988394"/>
              <a:ext cx="11031685" cy="4279101"/>
            </a:xfrm>
            <a:custGeom>
              <a:avLst/>
              <a:gdLst/>
              <a:ahLst/>
              <a:cxnLst/>
              <a:rect l="l" t="t" r="r" b="b"/>
              <a:pathLst>
                <a:path w="11031685" h="4279101">
                  <a:moveTo>
                    <a:pt x="0" y="0"/>
                  </a:moveTo>
                  <a:lnTo>
                    <a:pt x="11031685" y="0"/>
                  </a:lnTo>
                  <a:lnTo>
                    <a:pt x="11031685" y="4279101"/>
                  </a:lnTo>
                  <a:lnTo>
                    <a:pt x="0" y="42791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grpSp>
      <p:sp>
        <p:nvSpPr>
          <p:cNvPr id="10" name="TextBox 10"/>
          <p:cNvSpPr txBox="1"/>
          <p:nvPr/>
        </p:nvSpPr>
        <p:spPr>
          <a:xfrm>
            <a:off x="9484699" y="3376551"/>
            <a:ext cx="7275437" cy="4111685"/>
          </a:xfrm>
          <a:prstGeom prst="rect">
            <a:avLst/>
          </a:prstGeom>
        </p:spPr>
        <p:txBody>
          <a:bodyPr lIns="0" tIns="0" rIns="0" bIns="0" rtlCol="0" anchor="t">
            <a:spAutoFit/>
          </a:bodyPr>
          <a:lstStyle/>
          <a:p>
            <a:pPr algn="l">
              <a:lnSpc>
                <a:spcPts val="5298"/>
              </a:lnSpc>
            </a:pPr>
            <a:r>
              <a:rPr lang="en-US" sz="3332">
                <a:solidFill>
                  <a:srgbClr val="284F68"/>
                </a:solidFill>
                <a:latin typeface="ぼくたちのゴシック2"/>
                <a:ea typeface="ぼくたちのゴシック2"/>
                <a:cs typeface="ぼくたちのゴシック2"/>
                <a:sym typeface="ぼくたちのゴシック2"/>
              </a:rPr>
              <a:t>ペットボトルゆっくり入れると、目の回転量が少なく、歯の止まり場所が悪くなる</a:t>
            </a:r>
          </a:p>
          <a:p>
            <a:pPr algn="l">
              <a:lnSpc>
                <a:spcPts val="5298"/>
              </a:lnSpc>
            </a:pPr>
            <a:endParaRPr lang="en-US" sz="3332">
              <a:solidFill>
                <a:srgbClr val="284F68"/>
              </a:solidFill>
              <a:latin typeface="ぼくたちのゴシック2"/>
              <a:ea typeface="ぼくたちのゴシック2"/>
              <a:cs typeface="ぼくたちのゴシック2"/>
              <a:sym typeface="ぼくたちのゴシック2"/>
            </a:endParaRPr>
          </a:p>
          <a:p>
            <a:pPr algn="l">
              <a:lnSpc>
                <a:spcPts val="5298"/>
              </a:lnSpc>
            </a:pPr>
            <a:endParaRPr lang="en-US" sz="3332">
              <a:solidFill>
                <a:srgbClr val="284F68"/>
              </a:solidFill>
              <a:latin typeface="ぼくたちのゴシック2"/>
              <a:ea typeface="ぼくたちのゴシック2"/>
              <a:cs typeface="ぼくたちのゴシック2"/>
              <a:sym typeface="ぼくたちのゴシック2"/>
            </a:endParaRPr>
          </a:p>
          <a:p>
            <a:pPr algn="l">
              <a:lnSpc>
                <a:spcPts val="5298"/>
              </a:lnSpc>
            </a:pPr>
            <a:r>
              <a:rPr lang="en-US" sz="3332">
                <a:solidFill>
                  <a:srgbClr val="284F68"/>
                </a:solidFill>
                <a:latin typeface="ぼくたちのゴシック2"/>
                <a:ea typeface="ぼくたちのゴシック2"/>
                <a:cs typeface="ぼくたちのゴシック2"/>
                <a:sym typeface="ぼくたちのゴシック2"/>
              </a:rPr>
              <a:t>回転用の歯の数を増やす</a:t>
            </a:r>
          </a:p>
        </p:txBody>
      </p:sp>
      <p:grpSp>
        <p:nvGrpSpPr>
          <p:cNvPr id="11" name="Group 11"/>
          <p:cNvGrpSpPr/>
          <p:nvPr/>
        </p:nvGrpSpPr>
        <p:grpSpPr>
          <a:xfrm>
            <a:off x="9977243" y="5976576"/>
            <a:ext cx="457877" cy="582469"/>
            <a:chOff x="0" y="0"/>
            <a:chExt cx="638939" cy="812800"/>
          </a:xfrm>
        </p:grpSpPr>
        <p:sp>
          <p:nvSpPr>
            <p:cNvPr id="12" name="Freeform 12"/>
            <p:cNvSpPr/>
            <p:nvPr/>
          </p:nvSpPr>
          <p:spPr>
            <a:xfrm>
              <a:off x="0" y="0"/>
              <a:ext cx="638939" cy="812800"/>
            </a:xfrm>
            <a:custGeom>
              <a:avLst/>
              <a:gdLst/>
              <a:ahLst/>
              <a:cxnLst/>
              <a:rect l="l" t="t" r="r" b="b"/>
              <a:pathLst>
                <a:path w="638939" h="812800">
                  <a:moveTo>
                    <a:pt x="319470" y="812800"/>
                  </a:moveTo>
                  <a:lnTo>
                    <a:pt x="0" y="406400"/>
                  </a:lnTo>
                  <a:lnTo>
                    <a:pt x="203200" y="406400"/>
                  </a:lnTo>
                  <a:lnTo>
                    <a:pt x="203200" y="0"/>
                  </a:lnTo>
                  <a:lnTo>
                    <a:pt x="435739" y="0"/>
                  </a:lnTo>
                  <a:lnTo>
                    <a:pt x="435739" y="406400"/>
                  </a:lnTo>
                  <a:lnTo>
                    <a:pt x="638939" y="406400"/>
                  </a:lnTo>
                  <a:lnTo>
                    <a:pt x="319470" y="812800"/>
                  </a:lnTo>
                  <a:close/>
                </a:path>
              </a:pathLst>
            </a:custGeom>
            <a:solidFill>
              <a:srgbClr val="284F68"/>
            </a:solidFill>
          </p:spPr>
          <p:txBody>
            <a:bodyPr/>
            <a:lstStyle/>
            <a:p>
              <a:endParaRPr lang="ja-JP" altLang="en-US"/>
            </a:p>
          </p:txBody>
        </p:sp>
        <p:sp>
          <p:nvSpPr>
            <p:cNvPr id="13" name="TextBox 13"/>
            <p:cNvSpPr txBox="1"/>
            <p:nvPr/>
          </p:nvSpPr>
          <p:spPr>
            <a:xfrm>
              <a:off x="203200" y="-28575"/>
              <a:ext cx="232539" cy="739775"/>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1028700" y="3124166"/>
            <a:ext cx="6880984" cy="5843459"/>
          </a:xfrm>
          <a:custGeom>
            <a:avLst/>
            <a:gdLst/>
            <a:ahLst/>
            <a:cxnLst/>
            <a:rect l="l" t="t" r="r" b="b"/>
            <a:pathLst>
              <a:path w="6880984" h="5843459">
                <a:moveTo>
                  <a:pt x="0" y="0"/>
                </a:moveTo>
                <a:lnTo>
                  <a:pt x="6880984" y="0"/>
                </a:lnTo>
                <a:lnTo>
                  <a:pt x="6880984" y="5843459"/>
                </a:lnTo>
                <a:lnTo>
                  <a:pt x="0" y="5843459"/>
                </a:lnTo>
                <a:lnTo>
                  <a:pt x="0" y="0"/>
                </a:lnTo>
                <a:close/>
              </a:path>
            </a:pathLst>
          </a:custGeom>
          <a:blipFill>
            <a:blip r:embed="rId6"/>
            <a:stretch>
              <a:fillRect t="-28503" b="-28503"/>
            </a:stretch>
          </a:blipFill>
          <a:ln w="180975" cap="sq">
            <a:solidFill>
              <a:srgbClr val="F2F8FC"/>
            </a:solidFill>
            <a:prstDash val="solid"/>
            <a:miter/>
          </a:ln>
        </p:spPr>
        <p:txBody>
          <a:bodyPr/>
          <a:lstStyle/>
          <a:p>
            <a:endParaRPr lang="ja-JP" altLang="en-US"/>
          </a:p>
        </p:txBody>
      </p:sp>
      <p:sp>
        <p:nvSpPr>
          <p:cNvPr id="15" name="Freeform 15"/>
          <p:cNvSpPr/>
          <p:nvPr/>
        </p:nvSpPr>
        <p:spPr>
          <a:xfrm rot="-6206076" flipH="1">
            <a:off x="3967923" y="2726889"/>
            <a:ext cx="2244422" cy="2150564"/>
          </a:xfrm>
          <a:custGeom>
            <a:avLst/>
            <a:gdLst/>
            <a:ahLst/>
            <a:cxnLst/>
            <a:rect l="l" t="t" r="r" b="b"/>
            <a:pathLst>
              <a:path w="2244422" h="2150564">
                <a:moveTo>
                  <a:pt x="2244421" y="0"/>
                </a:moveTo>
                <a:lnTo>
                  <a:pt x="0" y="0"/>
                </a:lnTo>
                <a:lnTo>
                  <a:pt x="0" y="2150565"/>
                </a:lnTo>
                <a:lnTo>
                  <a:pt x="2244421" y="2150565"/>
                </a:lnTo>
                <a:lnTo>
                  <a:pt x="2244421"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ja-JP" altLang="en-US"/>
          </a:p>
        </p:txBody>
      </p:sp>
      <p:sp>
        <p:nvSpPr>
          <p:cNvPr id="16" name="TextBox 16"/>
          <p:cNvSpPr txBox="1"/>
          <p:nvPr/>
        </p:nvSpPr>
        <p:spPr>
          <a:xfrm>
            <a:off x="1395367" y="1470269"/>
            <a:ext cx="5344208" cy="699879"/>
          </a:xfrm>
          <a:prstGeom prst="rect">
            <a:avLst/>
          </a:prstGeom>
        </p:spPr>
        <p:txBody>
          <a:bodyPr lIns="0" tIns="0" rIns="0" bIns="0" rtlCol="0" anchor="t">
            <a:spAutoFit/>
          </a:bodyPr>
          <a:lstStyle/>
          <a:p>
            <a:pPr algn="l">
              <a:lnSpc>
                <a:spcPts val="4983"/>
              </a:lnSpc>
            </a:pPr>
            <a:r>
              <a:rPr lang="en-US" sz="5932">
                <a:solidFill>
                  <a:srgbClr val="FFFFFF"/>
                </a:solidFill>
                <a:latin typeface="にくまる"/>
                <a:ea typeface="にくまる"/>
                <a:cs typeface="にくまる"/>
                <a:sym typeface="にくまる"/>
              </a:rPr>
              <a:t>改善点</a:t>
            </a:r>
          </a:p>
        </p:txBody>
      </p:sp>
      <p:sp>
        <p:nvSpPr>
          <p:cNvPr id="17" name="TextBox 17"/>
          <p:cNvSpPr txBox="1"/>
          <p:nvPr/>
        </p:nvSpPr>
        <p:spPr>
          <a:xfrm>
            <a:off x="5692399" y="1546077"/>
            <a:ext cx="3106936" cy="914766"/>
          </a:xfrm>
          <a:prstGeom prst="rect">
            <a:avLst/>
          </a:prstGeom>
        </p:spPr>
        <p:txBody>
          <a:bodyPr lIns="0" tIns="0" rIns="0" bIns="0" rtlCol="0" anchor="t">
            <a:spAutoFit/>
          </a:bodyPr>
          <a:lstStyle/>
          <a:p>
            <a:pPr algn="ctr">
              <a:lnSpc>
                <a:spcPts val="6103"/>
              </a:lnSpc>
              <a:spcBef>
                <a:spcPct val="0"/>
              </a:spcBef>
            </a:pPr>
            <a:r>
              <a:rPr lang="en-US" sz="3838">
                <a:solidFill>
                  <a:srgbClr val="284F68"/>
                </a:solidFill>
                <a:latin typeface="ぼくたちのゴシック2"/>
                <a:ea typeface="ぼくたちのゴシック2"/>
                <a:cs typeface="ぼくたちのゴシック2"/>
                <a:sym typeface="ぼくたちのゴシック2"/>
              </a:rPr>
              <a:t>歯がない…🥺</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244</Words>
  <Application>Microsoft Macintosh PowerPoint</Application>
  <PresentationFormat>ユーザー設定</PresentationFormat>
  <Paragraphs>70</Paragraphs>
  <Slides>6</Slides>
  <Notes>6</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6</vt:i4>
      </vt:variant>
    </vt:vector>
  </HeadingPairs>
  <TitlesOfParts>
    <vt:vector size="11" baseType="lpstr">
      <vt:lpstr>にくまる</vt:lpstr>
      <vt:lpstr>ぼくたちのゴシック2</vt:lpstr>
      <vt:lpstr>Arial</vt:lpstr>
      <vt:lpstr>Calibri</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もぐポイ</dc:title>
  <cp:lastModifiedBy>高尾 俊介</cp:lastModifiedBy>
  <cp:revision>10</cp:revision>
  <dcterms:created xsi:type="dcterms:W3CDTF">2006-08-16T00:00:00Z</dcterms:created>
  <dcterms:modified xsi:type="dcterms:W3CDTF">2026-01-16T05:16:15Z</dcterms:modified>
  <dc:identifier>DAG-VZN548I</dc:identifier>
</cp:coreProperties>
</file>